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1" r:id="rId3"/>
    <p:sldId id="258" r:id="rId4"/>
    <p:sldId id="269" r:id="rId5"/>
    <p:sldId id="284" r:id="rId6"/>
    <p:sldId id="285" r:id="rId7"/>
    <p:sldId id="270" r:id="rId8"/>
    <p:sldId id="290" r:id="rId9"/>
    <p:sldId id="271" r:id="rId10"/>
    <p:sldId id="272" r:id="rId11"/>
    <p:sldId id="286" r:id="rId12"/>
    <p:sldId id="287" r:id="rId13"/>
    <p:sldId id="288" r:id="rId14"/>
    <p:sldId id="292" r:id="rId15"/>
    <p:sldId id="289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Kleef Martijn" initials="vKM" lastIdx="1" clrIdx="0">
    <p:extLst>
      <p:ext uri="{19B8F6BF-5375-455C-9EA6-DF929625EA0E}">
        <p15:presenceInfo xmlns:p15="http://schemas.microsoft.com/office/powerpoint/2012/main" userId="S-1-5-21-1862133929-382129344-784293732-1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EACF"/>
    <a:srgbClr val="CDF9CB"/>
    <a:srgbClr val="FFD85B"/>
    <a:srgbClr val="FCB880"/>
    <a:srgbClr val="FA7406"/>
    <a:srgbClr val="EE906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44D02-9A09-35AF-E057-4779BCFE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911" y="962833"/>
            <a:ext cx="11596177" cy="2677182"/>
          </a:xfrm>
        </p:spPr>
        <p:txBody>
          <a:bodyPr>
            <a:normAutofit/>
          </a:bodyPr>
          <a:lstStyle/>
          <a:p>
            <a:r>
              <a:rPr lang="de-CH" b="1" dirty="0"/>
              <a:t>Primar </a:t>
            </a:r>
            <a:r>
              <a:rPr lang="de-CH" b="1" dirty="0">
                <a:solidFill>
                  <a:schemeClr val="accent2"/>
                </a:solidFill>
              </a:rPr>
              <a:t>«ZOOM» </a:t>
            </a:r>
            <a:r>
              <a:rPr lang="de-CH" b="1" dirty="0" err="1"/>
              <a:t>zMittag</a:t>
            </a:r>
            <a:br>
              <a:rPr lang="de-CH" sz="4400" dirty="0"/>
            </a:br>
            <a:endParaRPr lang="de-CH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2700CC-0EEB-6961-1CD6-8F0CC141D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75" y="3429000"/>
            <a:ext cx="11128248" cy="2077283"/>
          </a:xfrm>
        </p:spPr>
        <p:txBody>
          <a:bodyPr>
            <a:normAutofit fontScale="32500" lnSpcReduction="20000"/>
          </a:bodyPr>
          <a:lstStyle/>
          <a:p>
            <a:endParaRPr lang="de-CH" dirty="0"/>
          </a:p>
          <a:p>
            <a:r>
              <a:rPr lang="de-CH" sz="9800" b="1" dirty="0">
                <a:solidFill>
                  <a:schemeClr val="accent2"/>
                </a:solidFill>
              </a:rPr>
              <a:t>Dienstag, 16. Mai 2023</a:t>
            </a:r>
          </a:p>
          <a:p>
            <a:endParaRPr lang="de-CH" sz="4700" dirty="0"/>
          </a:p>
          <a:p>
            <a:r>
              <a:rPr lang="de-CH" sz="9800" b="1" dirty="0"/>
              <a:t>CORDIAL BEINVEGNI - BENVENUTO - WILLKOMMEN!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99D805F3-70B1-760B-4CAF-07FDBC6895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96" y="213952"/>
            <a:ext cx="2208392" cy="208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0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>
            <a:extLst>
              <a:ext uri="{FF2B5EF4-FFF2-40B4-BE49-F238E27FC236}">
                <a16:creationId xmlns:a16="http://schemas.microsoft.com/office/drawing/2014/main" id="{15D4DC8E-36DB-60B0-0B21-4F6BED69A1C2}"/>
              </a:ext>
            </a:extLst>
          </p:cNvPr>
          <p:cNvSpPr/>
          <p:nvPr/>
        </p:nvSpPr>
        <p:spPr>
          <a:xfrm>
            <a:off x="594835" y="3201425"/>
            <a:ext cx="10440000" cy="108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</a:t>
            </a:r>
            <a:r>
              <a:rPr lang="de-CH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Setzt das neue Gesetz in Kraft und erstellt die Verordnung dazu.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70142ED-02BF-6F1C-4922-1C70890E9EF5}"/>
              </a:ext>
            </a:extLst>
          </p:cNvPr>
          <p:cNvSpPr/>
          <p:nvPr/>
        </p:nvSpPr>
        <p:spPr>
          <a:xfrm>
            <a:off x="594835" y="4758090"/>
            <a:ext cx="10440000" cy="108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Departement/Amt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Erlässt die Weisungen und Reglemente.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DBE6744-C689-4226-BA47-F2C19928CC2D}"/>
              </a:ext>
            </a:extLst>
          </p:cNvPr>
          <p:cNvSpPr/>
          <p:nvPr/>
        </p:nvSpPr>
        <p:spPr>
          <a:xfrm>
            <a:off x="594835" y="1284760"/>
            <a:ext cx="10440000" cy="1440000"/>
          </a:xfrm>
          <a:prstGeom prst="ellipse">
            <a:avLst/>
          </a:prstGeom>
          <a:solidFill>
            <a:srgbClr val="CDF9CB"/>
          </a:solidFill>
          <a:ln w="28575">
            <a:solidFill>
              <a:srgbClr val="CDF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Debatte im Grosse Rat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Durcharbeiten des Gesetzes mit Diskussion und Abstimmung über alle Anträge.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Schlussabstimmung über das ganze Gesetz.</a:t>
            </a:r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C83A99BA-F17D-407F-A180-5A64A52D0F98}"/>
              </a:ext>
            </a:extLst>
          </p:cNvPr>
          <p:cNvSpPr/>
          <p:nvPr/>
        </p:nvSpPr>
        <p:spPr>
          <a:xfrm>
            <a:off x="5595379" y="2803465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992E108F-6390-49DD-BD64-35677E005B15}"/>
              </a:ext>
            </a:extLst>
          </p:cNvPr>
          <p:cNvSpPr/>
          <p:nvPr/>
        </p:nvSpPr>
        <p:spPr>
          <a:xfrm>
            <a:off x="5595379" y="4360130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812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E3FE9-DFDC-595E-5152-6CD24344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51" y="164011"/>
            <a:ext cx="9821008" cy="1325563"/>
          </a:xfrm>
        </p:spPr>
        <p:txBody>
          <a:bodyPr>
            <a:normAutofit/>
          </a:bodyPr>
          <a:lstStyle/>
          <a:p>
            <a:pPr algn="ctr"/>
            <a:r>
              <a:rPr lang="de-CH" b="1" dirty="0"/>
              <a:t>  Dein Hebel – deine Unterstützung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5691BEB-36EE-E403-A460-88A9534081F4}"/>
              </a:ext>
            </a:extLst>
          </p:cNvPr>
          <p:cNvSpPr/>
          <p:nvPr/>
        </p:nvSpPr>
        <p:spPr>
          <a:xfrm>
            <a:off x="934055" y="2562995"/>
            <a:ext cx="10080000" cy="1080000"/>
          </a:xfrm>
          <a:prstGeom prst="ellipse">
            <a:avLst/>
          </a:prstGeom>
          <a:solidFill>
            <a:srgbClr val="CDF9CB"/>
          </a:solidFill>
          <a:ln w="28575">
            <a:solidFill>
              <a:srgbClr val="CDF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Stellungnahmen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Einzelpersonen, Schulhausteams, Verbände/Vereine und Parteien innert 3 bis 4 Monaten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77F7D5E6-847A-3B3F-68F5-13D81E883A91}"/>
              </a:ext>
            </a:extLst>
          </p:cNvPr>
          <p:cNvSpPr/>
          <p:nvPr/>
        </p:nvSpPr>
        <p:spPr>
          <a:xfrm>
            <a:off x="934055" y="1343740"/>
            <a:ext cx="10080000" cy="9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Publikation Vernehmlassung im </a:t>
            </a:r>
            <a:r>
              <a:rPr lang="de-CH" b="1" dirty="0">
                <a:solidFill>
                  <a:schemeClr val="tx1"/>
                </a:solidFill>
              </a:rPr>
              <a:t>2. Quartal 2023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742F917-EF7F-4AED-25A1-F9079A70FCF1}"/>
              </a:ext>
            </a:extLst>
          </p:cNvPr>
          <p:cNvSpPr/>
          <p:nvPr/>
        </p:nvSpPr>
        <p:spPr>
          <a:xfrm>
            <a:off x="934055" y="4023099"/>
            <a:ext cx="10080000" cy="1080000"/>
          </a:xfrm>
          <a:prstGeom prst="ellipse">
            <a:avLst/>
          </a:prstGeom>
          <a:solidFill>
            <a:srgbClr val="FFD85B"/>
          </a:solidFill>
          <a:ln w="28575">
            <a:solidFill>
              <a:srgbClr val="FFD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Amt / Departement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Auswertung der Stellungnahme, Anpassungen im Gesetz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Erarbeitung Botschaft an den Grossen Rat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4E24B8F-C02C-420C-63E9-8B9E6D3B4E3A}"/>
              </a:ext>
            </a:extLst>
          </p:cNvPr>
          <p:cNvSpPr/>
          <p:nvPr/>
        </p:nvSpPr>
        <p:spPr>
          <a:xfrm>
            <a:off x="923254" y="5483203"/>
            <a:ext cx="10080000" cy="90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Erlässt die Botschaft an den Grossen Rat.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196C42-C9D5-4873-ACAB-3ECD7C1ECC62}"/>
              </a:ext>
            </a:extLst>
          </p:cNvPr>
          <p:cNvSpPr txBox="1"/>
          <p:nvPr/>
        </p:nvSpPr>
        <p:spPr>
          <a:xfrm>
            <a:off x="1177944" y="2455795"/>
            <a:ext cx="1254359" cy="1156085"/>
          </a:xfrm>
          <a:prstGeom prst="ellipse">
            <a:avLst/>
          </a:prstGeom>
          <a:solidFill>
            <a:srgbClr val="FA7406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</a:t>
            </a:r>
            <a:endParaRPr lang="de-CH" sz="9600" b="1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CA8FDB0-B87E-48C7-8CCA-C7ECB1A2C96D}"/>
              </a:ext>
            </a:extLst>
          </p:cNvPr>
          <p:cNvSpPr txBox="1"/>
          <p:nvPr/>
        </p:nvSpPr>
        <p:spPr>
          <a:xfrm>
            <a:off x="2748559" y="3960640"/>
            <a:ext cx="8136000" cy="1940957"/>
          </a:xfrm>
          <a:prstGeom prst="wedgeRoundRectCallout">
            <a:avLst>
              <a:gd name="adj1" fmla="val -54933"/>
              <a:gd name="adj2" fmla="val -87407"/>
              <a:gd name="adj3" fmla="val 16667"/>
            </a:avLst>
          </a:prstGeom>
          <a:solidFill>
            <a:srgbClr val="FFD85B"/>
          </a:solidFill>
          <a:ln w="57150">
            <a:solidFill>
              <a:srgbClr val="FA7406"/>
            </a:solidFill>
          </a:ln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LEGR informiert Schulhausdelegierte über Eröffnung der Vernehmlassung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Geschäftsleitung verfasst zeitnah einen </a:t>
            </a:r>
            <a:r>
              <a:rPr lang="de-CH" dirty="0" err="1"/>
              <a:t>Vernehmlassungsentwurf</a:t>
            </a:r>
            <a:r>
              <a:rPr lang="de-CH" dirty="0"/>
              <a:t> und bedient die Schulhausdelegierten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Schulhausteams/Verbände/Einzelpersonen/Parteien/… verfassen eine eigene Rückmeldung – 3 bis 4 Monate Zeit</a:t>
            </a:r>
          </a:p>
        </p:txBody>
      </p:sp>
    </p:spTree>
    <p:extLst>
      <p:ext uri="{BB962C8B-B14F-4D97-AF65-F5344CB8AC3E}">
        <p14:creationId xmlns:p14="http://schemas.microsoft.com/office/powerpoint/2010/main" val="109409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>
            <a:extLst>
              <a:ext uri="{FF2B5EF4-FFF2-40B4-BE49-F238E27FC236}">
                <a16:creationId xmlns:a16="http://schemas.microsoft.com/office/drawing/2014/main" id="{15D4DC8E-36DB-60B0-0B21-4F6BED69A1C2}"/>
              </a:ext>
            </a:extLst>
          </p:cNvPr>
          <p:cNvSpPr/>
          <p:nvPr/>
        </p:nvSpPr>
        <p:spPr>
          <a:xfrm>
            <a:off x="1056000" y="818190"/>
            <a:ext cx="10080000" cy="144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Kommission für Bildung und Kultur KBK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Bereitet das Geschäft für die Grossratsdebatte vor.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Sie erstellt dabei Änderungsanträge.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4E24B8F-C02C-420C-63E9-8B9E6D3B4E3A}"/>
              </a:ext>
            </a:extLst>
          </p:cNvPr>
          <p:cNvSpPr/>
          <p:nvPr/>
        </p:nvSpPr>
        <p:spPr>
          <a:xfrm>
            <a:off x="982435" y="2798358"/>
            <a:ext cx="10080000" cy="14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Bespricht Änderungsvorschläge der KBK, schliesst sich an 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oder bleibt beim eigenen Vorschlag.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DECF550-0A58-4FE4-9D84-3A84DCD5E359}"/>
              </a:ext>
            </a:extLst>
          </p:cNvPr>
          <p:cNvSpPr/>
          <p:nvPr/>
        </p:nvSpPr>
        <p:spPr>
          <a:xfrm>
            <a:off x="982435" y="4673318"/>
            <a:ext cx="10080000" cy="1440000"/>
          </a:xfrm>
          <a:prstGeom prst="ellipse">
            <a:avLst/>
          </a:prstGeom>
          <a:solidFill>
            <a:srgbClr val="CDF9CB"/>
          </a:solidFill>
          <a:ln w="28575">
            <a:solidFill>
              <a:srgbClr val="CDF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>
                <a:solidFill>
                  <a:schemeClr val="tx1"/>
                </a:solidFill>
              </a:rPr>
              <a:t>Fraktionen (Parteien) </a:t>
            </a:r>
            <a:br>
              <a:rPr lang="de-CH" b="1">
                <a:solidFill>
                  <a:schemeClr val="tx1"/>
                </a:solidFill>
              </a:rPr>
            </a:br>
            <a:r>
              <a:rPr lang="de-CH">
                <a:solidFill>
                  <a:schemeClr val="tx1"/>
                </a:solidFill>
              </a:rPr>
              <a:t>Besprechen die Anträge und beschliessen ihr </a:t>
            </a:r>
          </a:p>
          <a:p>
            <a:pPr algn="ctr"/>
            <a:r>
              <a:rPr lang="de-CH">
                <a:solidFill>
                  <a:schemeClr val="tx1"/>
                </a:solidFill>
              </a:rPr>
              <a:t>Abstimmungsverhalten.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3EC5DD-F3DD-47D2-95F5-BA9BDB343098}"/>
              </a:ext>
            </a:extLst>
          </p:cNvPr>
          <p:cNvSpPr txBox="1"/>
          <p:nvPr/>
        </p:nvSpPr>
        <p:spPr>
          <a:xfrm>
            <a:off x="1433976" y="951003"/>
            <a:ext cx="1254359" cy="1156085"/>
          </a:xfrm>
          <a:prstGeom prst="ellipse">
            <a:avLst/>
          </a:prstGeom>
          <a:solidFill>
            <a:srgbClr val="FA7406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</a:t>
            </a:r>
            <a:endParaRPr lang="de-CH" sz="9600" b="1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9AF8F1A-BD18-435C-96EB-F1AC872A051D}"/>
              </a:ext>
            </a:extLst>
          </p:cNvPr>
          <p:cNvSpPr txBox="1"/>
          <p:nvPr/>
        </p:nvSpPr>
        <p:spPr>
          <a:xfrm>
            <a:off x="9200514" y="4815275"/>
            <a:ext cx="1254359" cy="1156085"/>
          </a:xfrm>
          <a:prstGeom prst="ellipse">
            <a:avLst/>
          </a:prstGeom>
          <a:solidFill>
            <a:srgbClr val="FA7406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</a:t>
            </a:r>
            <a:endParaRPr lang="de-CH" sz="9600" b="1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FB3184-3421-4C1E-8308-6D778C12A2B0}"/>
              </a:ext>
            </a:extLst>
          </p:cNvPr>
          <p:cNvSpPr txBox="1"/>
          <p:nvPr/>
        </p:nvSpPr>
        <p:spPr>
          <a:xfrm>
            <a:off x="3131823" y="2487999"/>
            <a:ext cx="6567854" cy="1044000"/>
          </a:xfrm>
          <a:prstGeom prst="wedgeRoundRectCallout">
            <a:avLst>
              <a:gd name="adj1" fmla="val -59382"/>
              <a:gd name="adj2" fmla="val -114856"/>
              <a:gd name="adj3" fmla="val 16667"/>
            </a:avLst>
          </a:prstGeom>
          <a:solidFill>
            <a:srgbClr val="FFD85B"/>
          </a:solidFill>
          <a:ln w="57150">
            <a:solidFill>
              <a:srgbClr val="FA7406"/>
            </a:solidFill>
          </a:ln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Mit KBK-Mitgliedern das Gespräch suchen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KBK-Mitglieder ins Schulhaus/Schulzimmer einladen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5C3F005-1331-47B9-BE5D-E3248D39817B}"/>
              </a:ext>
            </a:extLst>
          </p:cNvPr>
          <p:cNvSpPr txBox="1"/>
          <p:nvPr/>
        </p:nvSpPr>
        <p:spPr>
          <a:xfrm>
            <a:off x="1212633" y="3495588"/>
            <a:ext cx="7757683" cy="1368000"/>
          </a:xfrm>
          <a:prstGeom prst="wedgeRoundRectCallout">
            <a:avLst>
              <a:gd name="adj1" fmla="val 53900"/>
              <a:gd name="adj2" fmla="val 88764"/>
              <a:gd name="adj3" fmla="val 16667"/>
            </a:avLst>
          </a:prstGeom>
          <a:solidFill>
            <a:srgbClr val="FFD85B"/>
          </a:solidFill>
          <a:ln w="57150">
            <a:solidFill>
              <a:srgbClr val="FA7406"/>
            </a:solidFill>
          </a:ln>
        </p:spPr>
        <p:txBody>
          <a:bodyPr wrap="square" rtlCol="0" anchor="ctr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Eigene </a:t>
            </a:r>
            <a:r>
              <a:rPr lang="de-CH" dirty="0" err="1"/>
              <a:t>Grossrät:innen</a:t>
            </a:r>
            <a:r>
              <a:rPr lang="de-CH" dirty="0"/>
              <a:t> aus dem Kreis zu einem Gespräch einladen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Eigene </a:t>
            </a:r>
            <a:r>
              <a:rPr lang="de-CH" dirty="0" err="1"/>
              <a:t>Grossrät:innen</a:t>
            </a:r>
            <a:r>
              <a:rPr lang="de-CH" dirty="0"/>
              <a:t> aus dem Kreis ins Schulhaus einladen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Eigene </a:t>
            </a:r>
            <a:r>
              <a:rPr lang="de-CH" dirty="0" err="1"/>
              <a:t>Grossrät:innen</a:t>
            </a:r>
            <a:r>
              <a:rPr lang="de-CH" dirty="0"/>
              <a:t> mit den Forderungen bedienen</a:t>
            </a:r>
          </a:p>
        </p:txBody>
      </p:sp>
    </p:spTree>
    <p:extLst>
      <p:ext uri="{BB962C8B-B14F-4D97-AF65-F5344CB8AC3E}">
        <p14:creationId xmlns:p14="http://schemas.microsoft.com/office/powerpoint/2010/main" val="392785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>
            <a:extLst>
              <a:ext uri="{FF2B5EF4-FFF2-40B4-BE49-F238E27FC236}">
                <a16:creationId xmlns:a16="http://schemas.microsoft.com/office/drawing/2014/main" id="{15D4DC8E-36DB-60B0-0B21-4F6BED69A1C2}"/>
              </a:ext>
            </a:extLst>
          </p:cNvPr>
          <p:cNvSpPr/>
          <p:nvPr/>
        </p:nvSpPr>
        <p:spPr>
          <a:xfrm>
            <a:off x="594835" y="3201425"/>
            <a:ext cx="10440000" cy="108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</a:t>
            </a:r>
            <a:r>
              <a:rPr lang="de-CH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Setzt das neue Gesetz in Kraft und erstellt die Verordnung dazu.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70142ED-02BF-6F1C-4922-1C70890E9EF5}"/>
              </a:ext>
            </a:extLst>
          </p:cNvPr>
          <p:cNvSpPr/>
          <p:nvPr/>
        </p:nvSpPr>
        <p:spPr>
          <a:xfrm>
            <a:off x="594835" y="4758090"/>
            <a:ext cx="10440000" cy="108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Departement/Amt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Erlässt die Weisungen und Reglemente.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DBE6744-C689-4226-BA47-F2C19928CC2D}"/>
              </a:ext>
            </a:extLst>
          </p:cNvPr>
          <p:cNvSpPr/>
          <p:nvPr/>
        </p:nvSpPr>
        <p:spPr>
          <a:xfrm>
            <a:off x="594835" y="1284760"/>
            <a:ext cx="10440000" cy="1440000"/>
          </a:xfrm>
          <a:prstGeom prst="ellipse">
            <a:avLst/>
          </a:prstGeom>
          <a:solidFill>
            <a:srgbClr val="CDF9CB"/>
          </a:solidFill>
          <a:ln w="28575">
            <a:solidFill>
              <a:srgbClr val="CDF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>
                <a:solidFill>
                  <a:schemeClr val="tx1"/>
                </a:solidFill>
              </a:rPr>
              <a:t>Grossen Rat</a:t>
            </a:r>
          </a:p>
          <a:p>
            <a:pPr algn="ctr"/>
            <a:r>
              <a:rPr lang="de-CH">
                <a:solidFill>
                  <a:schemeClr val="tx1"/>
                </a:solidFill>
              </a:rPr>
              <a:t>Durcharbeiten des Gesetzes mit Diskussion und Abstimmung über die Anträge </a:t>
            </a:r>
          </a:p>
          <a:p>
            <a:pPr algn="ctr"/>
            <a:r>
              <a:rPr lang="de-CH">
                <a:solidFill>
                  <a:schemeClr val="tx1"/>
                </a:solidFill>
              </a:rPr>
              <a:t> Schlussabstimmung über das ganze Gesetz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EDB1E0-5934-4180-B5FD-7787662D1726}"/>
              </a:ext>
            </a:extLst>
          </p:cNvPr>
          <p:cNvSpPr txBox="1"/>
          <p:nvPr/>
        </p:nvSpPr>
        <p:spPr>
          <a:xfrm>
            <a:off x="9578583" y="1426717"/>
            <a:ext cx="1254359" cy="1156085"/>
          </a:xfrm>
          <a:prstGeom prst="ellipse">
            <a:avLst/>
          </a:prstGeom>
          <a:solidFill>
            <a:srgbClr val="FA7406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600" b="1" dirty="0">
                <a:solidFill>
                  <a:schemeClr val="bg1"/>
                </a:solidFill>
                <a:sym typeface="Wingdings" panose="05000000000000000000" pitchFamily="2" charset="2"/>
              </a:rPr>
              <a:t></a:t>
            </a:r>
            <a:endParaRPr lang="de-CH" sz="9600" b="1" dirty="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4E8BB3-F715-4A79-9908-DAB01D4C4C5D}"/>
              </a:ext>
            </a:extLst>
          </p:cNvPr>
          <p:cNvSpPr txBox="1"/>
          <p:nvPr/>
        </p:nvSpPr>
        <p:spPr>
          <a:xfrm>
            <a:off x="2684116" y="2953402"/>
            <a:ext cx="5730880" cy="1328023"/>
          </a:xfrm>
          <a:prstGeom prst="wedgeRoundRectCallout">
            <a:avLst>
              <a:gd name="adj1" fmla="val 71881"/>
              <a:gd name="adj2" fmla="val -112836"/>
              <a:gd name="adj3" fmla="val 16667"/>
            </a:avLst>
          </a:prstGeom>
          <a:solidFill>
            <a:srgbClr val="FFD85B"/>
          </a:solidFill>
          <a:ln w="57150">
            <a:solidFill>
              <a:srgbClr val="FA740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CH" sz="3600" b="1" dirty="0"/>
              <a:t>In den Wahlkreisen weiter lobbyieren!</a:t>
            </a:r>
          </a:p>
        </p:txBody>
      </p:sp>
    </p:spTree>
    <p:extLst>
      <p:ext uri="{BB962C8B-B14F-4D97-AF65-F5344CB8AC3E}">
        <p14:creationId xmlns:p14="http://schemas.microsoft.com/office/powerpoint/2010/main" val="19259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4ACF3-786C-4A77-A98D-4CBE8112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77953"/>
            <a:ext cx="10515600" cy="2852737"/>
          </a:xfrm>
        </p:spPr>
        <p:txBody>
          <a:bodyPr anchor="ctr"/>
          <a:lstStyle/>
          <a:p>
            <a:r>
              <a:rPr lang="de-CH" b="1" dirty="0">
                <a:solidFill>
                  <a:schemeClr val="accent6"/>
                </a:solidFill>
              </a:rPr>
              <a:t>Es braucht uns alle! </a:t>
            </a:r>
            <a:br>
              <a:rPr lang="de-CH" b="1" dirty="0">
                <a:solidFill>
                  <a:schemeClr val="accent6"/>
                </a:solidFill>
              </a:rPr>
            </a:br>
            <a:r>
              <a:rPr lang="de-CH" b="1" dirty="0">
                <a:solidFill>
                  <a:schemeClr val="accent6"/>
                </a:solidFill>
              </a:rPr>
              <a:t>Hilf mit und mobilisiere!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07B49F-22CB-4404-9D97-89C7AA306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70817"/>
            <a:ext cx="10515600" cy="1500187"/>
          </a:xfrm>
        </p:spPr>
        <p:txBody>
          <a:bodyPr>
            <a:normAutofit/>
          </a:bodyPr>
          <a:lstStyle/>
          <a:p>
            <a:r>
              <a:rPr lang="de-CH" sz="4000" dirty="0"/>
              <a:t>Gemeinsam Stärke zeigen - wir können etwas erreichen!</a:t>
            </a:r>
          </a:p>
        </p:txBody>
      </p:sp>
      <p:pic>
        <p:nvPicPr>
          <p:cNvPr id="1026" name="Picture 2" descr="https://victoria.mediaplanet.com/app/uploads/sites/85/2019/01/Morbus_Gaucher_Hand-in-Hand-888x500.jpg">
            <a:extLst>
              <a:ext uri="{FF2B5EF4-FFF2-40B4-BE49-F238E27FC236}">
                <a16:creationId xmlns:a16="http://schemas.microsoft.com/office/drawing/2014/main" id="{D4946BC6-7684-48EA-A9E7-2B1539BB12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1" b="13450"/>
          <a:stretch/>
        </p:blipFill>
        <p:spPr bwMode="auto">
          <a:xfrm>
            <a:off x="3252858" y="949569"/>
            <a:ext cx="5686283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4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95522-1056-4155-AE74-94DD4A97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8990"/>
          </a:xfrm>
        </p:spPr>
        <p:txBody>
          <a:bodyPr>
            <a:normAutofit/>
          </a:bodyPr>
          <a:lstStyle/>
          <a:p>
            <a:pPr algn="ctr"/>
            <a:r>
              <a:rPr lang="de-CH" sz="5400" b="1" dirty="0">
                <a:solidFill>
                  <a:schemeClr val="accent2"/>
                </a:solidFill>
              </a:rPr>
              <a:t>Herzlichen Dank </a:t>
            </a:r>
            <a:br>
              <a:rPr lang="de-CH" sz="5400" b="1" dirty="0">
                <a:solidFill>
                  <a:schemeClr val="accent2"/>
                </a:solidFill>
              </a:rPr>
            </a:br>
            <a:r>
              <a:rPr lang="de-CH" sz="5400" b="1" dirty="0" err="1">
                <a:solidFill>
                  <a:schemeClr val="accent2"/>
                </a:solidFill>
              </a:rPr>
              <a:t>grazia</a:t>
            </a:r>
            <a:r>
              <a:rPr lang="de-CH" sz="5400" b="1" dirty="0">
                <a:solidFill>
                  <a:schemeClr val="accent2"/>
                </a:solidFill>
              </a:rPr>
              <a:t> </a:t>
            </a:r>
            <a:r>
              <a:rPr lang="de-CH" sz="5400" b="1" dirty="0" err="1">
                <a:solidFill>
                  <a:schemeClr val="accent2"/>
                </a:solidFill>
              </a:rPr>
              <a:t>fitg</a:t>
            </a:r>
            <a:r>
              <a:rPr lang="de-CH" sz="5400" b="1" dirty="0">
                <a:solidFill>
                  <a:schemeClr val="accent2"/>
                </a:solidFill>
              </a:rPr>
              <a:t> – </a:t>
            </a:r>
            <a:r>
              <a:rPr lang="de-CH" sz="5400" b="1" dirty="0" err="1">
                <a:solidFill>
                  <a:schemeClr val="accent2"/>
                </a:solidFill>
              </a:rPr>
              <a:t>grazie</a:t>
            </a:r>
            <a:r>
              <a:rPr lang="de-CH" sz="5400" b="1" dirty="0">
                <a:solidFill>
                  <a:schemeClr val="accent2"/>
                </a:solidFill>
              </a:rPr>
              <a:t> </a:t>
            </a:r>
            <a:r>
              <a:rPr lang="de-CH" sz="5400" b="1" dirty="0" err="1">
                <a:solidFill>
                  <a:schemeClr val="accent2"/>
                </a:solidFill>
              </a:rPr>
              <a:t>mille</a:t>
            </a:r>
            <a:r>
              <a:rPr lang="de-CH" sz="5400" b="1" dirty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E6CE3B-F2EF-411D-B74C-EC6B8BD6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656"/>
            <a:ext cx="10515600" cy="4245219"/>
          </a:xfrm>
        </p:spPr>
        <p:txBody>
          <a:bodyPr>
            <a:normAutofit lnSpcReduction="10000"/>
          </a:bodyPr>
          <a:lstStyle/>
          <a:p>
            <a:r>
              <a:rPr lang="de-CH" dirty="0"/>
              <a:t>Unser ausführliches Argumentarium findest du unter diesem QR Code: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Ein «</a:t>
            </a:r>
            <a:r>
              <a:rPr lang="de-CH" dirty="0" err="1"/>
              <a:t>Kurzargumentarium</a:t>
            </a:r>
            <a:r>
              <a:rPr lang="de-CH" dirty="0"/>
              <a:t>» wird erstellt und ins Italienische übersetzt.</a:t>
            </a:r>
          </a:p>
          <a:p>
            <a:r>
              <a:rPr lang="de-CH" dirty="0"/>
              <a:t>Die PPP wird auf der Homepage publiziert.</a:t>
            </a:r>
          </a:p>
          <a:p>
            <a:r>
              <a:rPr lang="de-CH" dirty="0"/>
              <a:t>Wir halten euch auf dem Laufenden!</a:t>
            </a:r>
          </a:p>
          <a:p>
            <a:r>
              <a:rPr lang="de-CH" dirty="0"/>
              <a:t>Melde dich </a:t>
            </a:r>
            <a:r>
              <a:rPr lang="de-CH"/>
              <a:t>unter administration@legr</a:t>
            </a:r>
            <a:r>
              <a:rPr lang="de-CH" dirty="0"/>
              <a:t>.ch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561B491-AA36-4BA7-907A-5A50C29854C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32" y="2811154"/>
            <a:ext cx="1084267" cy="108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8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293CD-588C-47F0-BBB7-0706281C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285"/>
            <a:ext cx="10515600" cy="2352308"/>
          </a:xfrm>
        </p:spPr>
        <p:txBody>
          <a:bodyPr/>
          <a:lstStyle/>
          <a:p>
            <a:pPr algn="ctr"/>
            <a:r>
              <a:rPr lang="de-CH" b="1" dirty="0">
                <a:solidFill>
                  <a:srgbClr val="FA7406"/>
                </a:solidFill>
              </a:rPr>
              <a:t>«Teilrevision Schulgesetz – wie bitte?»</a:t>
            </a:r>
            <a:endParaRPr lang="de-CH" b="1" dirty="0"/>
          </a:p>
        </p:txBody>
      </p:sp>
      <p:pic>
        <p:nvPicPr>
          <p:cNvPr id="1026" name="Picture 2" descr="Fragezeichen Hinweis Duplikat - Kostenloses Bild auf Pixabay">
            <a:extLst>
              <a:ext uri="{FF2B5EF4-FFF2-40B4-BE49-F238E27FC236}">
                <a16:creationId xmlns:a16="http://schemas.microsoft.com/office/drawing/2014/main" id="{13F151A1-F010-4DDE-8554-91A8CE8F4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215" y="2850660"/>
            <a:ext cx="6125308" cy="408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69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3E58F-0BE1-D005-EA18-E39A714E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646" y="983897"/>
            <a:ext cx="3610708" cy="1325563"/>
          </a:xfrm>
        </p:spPr>
        <p:txBody>
          <a:bodyPr>
            <a:normAutofit/>
          </a:bodyPr>
          <a:lstStyle/>
          <a:p>
            <a:pPr algn="ctr"/>
            <a:r>
              <a:rPr lang="de-CH" b="1" dirty="0"/>
              <a:t>Ziele</a:t>
            </a:r>
            <a:endParaRPr lang="de-CH" sz="48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824BA-9205-6E79-F9A2-D2A07F33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5388"/>
            <a:ext cx="10515600" cy="3071690"/>
          </a:xfrm>
        </p:spPr>
        <p:txBody>
          <a:bodyPr>
            <a:normAutofit/>
          </a:bodyPr>
          <a:lstStyle/>
          <a:p>
            <a:pPr marL="324000" indent="-360000">
              <a:buFont typeface="Wingdings" panose="05000000000000000000" pitchFamily="2" charset="2"/>
              <a:buChar char="v"/>
            </a:pPr>
            <a:r>
              <a:rPr lang="de-CH" sz="3600" dirty="0"/>
              <a:t>	</a:t>
            </a:r>
            <a:r>
              <a:rPr lang="de-CH" sz="3600"/>
              <a:t>Politische Prozesse </a:t>
            </a:r>
            <a:r>
              <a:rPr lang="de-CH" sz="3600" dirty="0"/>
              <a:t>Graubündens verstehen</a:t>
            </a:r>
          </a:p>
          <a:p>
            <a:pPr marL="324000" indent="-360000">
              <a:buFont typeface="Wingdings" panose="05000000000000000000" pitchFamily="2" charset="2"/>
              <a:buChar char="v"/>
            </a:pPr>
            <a:r>
              <a:rPr lang="de-CH" sz="3600" dirty="0"/>
              <a:t>	Abläufe bei der Teilrevision des 	Schulgesetzes einordnen</a:t>
            </a:r>
          </a:p>
          <a:p>
            <a:pPr marL="324000" indent="-360000">
              <a:buFont typeface="Wingdings" panose="05000000000000000000" pitchFamily="2" charset="2"/>
              <a:buChar char="v"/>
            </a:pPr>
            <a:r>
              <a:rPr lang="de-CH" sz="3600" dirty="0"/>
              <a:t>	Möglichkeiten der Mitsprache kennen</a:t>
            </a:r>
          </a:p>
        </p:txBody>
      </p:sp>
    </p:spTree>
    <p:extLst>
      <p:ext uri="{BB962C8B-B14F-4D97-AF65-F5344CB8AC3E}">
        <p14:creationId xmlns:p14="http://schemas.microsoft.com/office/powerpoint/2010/main" val="311383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E3FE9-DFDC-595E-5152-6CD24344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930" y="603504"/>
            <a:ext cx="5328139" cy="1250583"/>
          </a:xfrm>
        </p:spPr>
        <p:txBody>
          <a:bodyPr>
            <a:normAutofit fontScale="90000"/>
          </a:bodyPr>
          <a:lstStyle/>
          <a:p>
            <a:pPr algn="ctr"/>
            <a:r>
              <a:rPr lang="de-CH" b="1" dirty="0"/>
              <a:t>Gesetzesrevisionen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038BA7-B9C4-297B-47D6-49B3CD41E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087"/>
            <a:ext cx="10515600" cy="43589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b="1" dirty="0">
                <a:solidFill>
                  <a:schemeClr val="accent2"/>
                </a:solidFill>
              </a:rPr>
              <a:t>Anstoss zur Gesetzesrevision</a:t>
            </a:r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CH" sz="1800" b="1" dirty="0"/>
              <a:t>Eigeninitiative der Regierung auf Antrag eines Departements</a:t>
            </a:r>
            <a:br>
              <a:rPr lang="de-CH" sz="1800" dirty="0"/>
            </a:br>
            <a:r>
              <a:rPr lang="de-CH" sz="1800" u="sng" dirty="0"/>
              <a:t>Beispiel</a:t>
            </a:r>
            <a:r>
              <a:rPr lang="de-CH" sz="1800" dirty="0"/>
              <a:t>: Totalrevision Schulgesetz 2011</a:t>
            </a:r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CH" sz="1800" b="1" dirty="0"/>
              <a:t>Auftrag des Parlaments</a:t>
            </a:r>
            <a:br>
              <a:rPr lang="de-CH" sz="1800" dirty="0"/>
            </a:br>
            <a:r>
              <a:rPr lang="de-CH" sz="1800" u="sng" dirty="0"/>
              <a:t>Beispiel</a:t>
            </a:r>
            <a:r>
              <a:rPr lang="de-CH" sz="1800" dirty="0"/>
              <a:t>: aktuelle Teilrevision des Schulgesetzes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CH" sz="1800" dirty="0"/>
              <a:t>Auftrag Michael (Separation mit Integration gleichstellen, Abschaffung IFp)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CH" sz="1800" dirty="0"/>
              <a:t>Auftrag Claus (Einführungsklassen)</a:t>
            </a:r>
          </a:p>
          <a:p>
            <a:pPr marL="0" indent="0" algn="ctr">
              <a:spcBef>
                <a:spcPts val="600"/>
              </a:spcBef>
              <a:buNone/>
            </a:pPr>
            <a:endParaRPr lang="de-CH" sz="18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CH" sz="1800" dirty="0"/>
              <a:t>Bei Gesetzesrevisionen öffnet sich das Gesetz für weitere Anpassungen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CH" sz="1800" u="sng" dirty="0"/>
              <a:t>Beispiel</a:t>
            </a:r>
            <a:r>
              <a:rPr lang="de-CH" sz="1800" dirty="0"/>
              <a:t>: Unsere 6 Forderungen</a:t>
            </a:r>
          </a:p>
          <a:p>
            <a:pPr marL="0" indent="0" algn="ctr">
              <a:spcBef>
                <a:spcPts val="600"/>
              </a:spcBef>
              <a:buNone/>
            </a:pPr>
            <a:endParaRPr lang="de-CH" sz="18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79148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E3FE9-DFDC-595E-5152-6CD24344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149469"/>
            <a:ext cx="9043416" cy="1325563"/>
          </a:xfrm>
        </p:spPr>
        <p:txBody>
          <a:bodyPr>
            <a:normAutofit/>
          </a:bodyPr>
          <a:lstStyle/>
          <a:p>
            <a:pPr algn="ctr"/>
            <a:r>
              <a:rPr lang="de-CH" b="1" dirty="0"/>
              <a:t>Unsere 6 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038BA7-B9C4-297B-47D6-49B3CD41E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73" y="1322204"/>
            <a:ext cx="10515600" cy="5175311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CH" sz="72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1. Löhne</a:t>
            </a:r>
            <a:endParaRPr lang="de-CH" sz="72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72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	</a:t>
            </a:r>
            <a:r>
              <a:rPr lang="de-CH" sz="62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Die Löhne der Bündner Lehrpersonen erreichen in allen Kategorien das 	Mittel der Deutschschweizer Kantone.</a:t>
            </a:r>
            <a:endParaRPr lang="de-CH" sz="6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CH" sz="72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2. Reduktion Vollzeitpensum um eine Lektion</a:t>
            </a:r>
            <a:endParaRPr lang="de-CH" sz="72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72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</a:t>
            </a:r>
            <a:r>
              <a:rPr lang="de-CH" sz="72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de-CH" sz="62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Die definitive Einführung der 39. Unterrichtswoche wird mit einer 	Reduktion des Vollzeitpensums um eine Lektion von 29 auf 28 	Lektionen pro Woche kompensiert.</a:t>
            </a:r>
            <a:endParaRPr lang="de-CH" sz="6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CH" sz="72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3. Lehrmittel für Italienisch- und Romanischbünden</a:t>
            </a:r>
            <a:endParaRPr lang="de-CH" sz="72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62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</a:t>
            </a:r>
            <a:r>
              <a:rPr lang="de-CH" sz="62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de-CH" sz="6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Deutliche Beschleunigung bei der</a:t>
            </a:r>
            <a:r>
              <a:rPr lang="de-CH" sz="62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Herstellung von romanisch- und 	italienischsprachigen Lehrmitteln, die kompatibel zum Lehrplan 21 	sind.</a:t>
            </a:r>
            <a:endParaRPr lang="de-CH" sz="72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72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7697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038BA7-B9C4-297B-47D6-49B3CD41E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2852"/>
            <a:ext cx="10371993" cy="522934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CH" sz="92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4. Altersentlastung auch bei einem Teilzeitpensum</a:t>
            </a:r>
            <a:endParaRPr lang="de-CH" sz="92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80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Altersentlastung </a:t>
            </a:r>
            <a:r>
              <a:rPr lang="de-CH" sz="80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für alle, 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auch bei einem Teilzeitpensum.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CH" sz="88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5. Bezahlte Besprechungslektion zur Umsetzung der Integration</a:t>
            </a:r>
            <a:endParaRPr lang="de-CH" sz="88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80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Entschädigung der Besprechungszeit für </a:t>
            </a:r>
            <a:r>
              <a:rPr lang="de-CH" sz="80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alle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Lehrpersonen.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9200" b="1" dirty="0">
                <a:solidFill>
                  <a:schemeClr val="accent2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6. Gleichstellung Kindergarten</a:t>
            </a:r>
            <a:endParaRPr lang="de-CH" sz="92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8000" dirty="0">
                <a:solidFill>
                  <a:srgbClr val="FA7406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Ziel: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de-CH" sz="80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er Kindergarten wird vollständig in die</a:t>
            </a:r>
            <a:r>
              <a:rPr lang="de-CH" sz="80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Volksschule integriert</a:t>
            </a:r>
            <a:r>
              <a:rPr lang="de-CH" sz="80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Gleicher 	Lohn, Entschädigung der Klassenleitungsfunktion, Lektionen anstelle 	Stunden, dieselbe Lektionenzahl für ein Pflichtpensum und ein 	</a:t>
            </a:r>
            <a:r>
              <a:rPr lang="de-CH" sz="8000" dirty="0" err="1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Kindergartenobligatorium</a:t>
            </a:r>
            <a:r>
              <a:rPr lang="de-CH" sz="8000" dirty="0"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de-CH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de-CH" sz="72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7200" dirty="0"/>
          </a:p>
          <a:p>
            <a:pPr algn="ctr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69443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E3FE9-DFDC-595E-5152-6CD24344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92" y="0"/>
            <a:ext cx="982100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CH" b="1" dirty="0"/>
              <a:t>  Ablauf der aktuellen Gesetzesrevision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5691BEB-36EE-E403-A460-88A9534081F4}"/>
              </a:ext>
            </a:extLst>
          </p:cNvPr>
          <p:cNvSpPr/>
          <p:nvPr/>
        </p:nvSpPr>
        <p:spPr>
          <a:xfrm>
            <a:off x="934055" y="2511999"/>
            <a:ext cx="10080000" cy="1080000"/>
          </a:xfrm>
          <a:prstGeom prst="ellipse">
            <a:avLst/>
          </a:prstGeom>
          <a:solidFill>
            <a:srgbClr val="FCB880"/>
          </a:solidFill>
          <a:ln w="28575">
            <a:solidFill>
              <a:srgbClr val="FCB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Stellungnahmen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Einzelpersonen, Schulhausteams, Verbände/Vereine und Parteien innert 3 bis 4 Monaten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77F7D5E6-847A-3B3F-68F5-13D81E883A91}"/>
              </a:ext>
            </a:extLst>
          </p:cNvPr>
          <p:cNvSpPr/>
          <p:nvPr/>
        </p:nvSpPr>
        <p:spPr>
          <a:xfrm>
            <a:off x="934055" y="1292744"/>
            <a:ext cx="10080000" cy="9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Publikation Vernehmlassung im </a:t>
            </a:r>
            <a:r>
              <a:rPr lang="de-CH" b="1" dirty="0">
                <a:solidFill>
                  <a:schemeClr val="tx1"/>
                </a:solidFill>
              </a:rPr>
              <a:t>2. Quartal 2023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742F917-EF7F-4AED-25A1-F9079A70FCF1}"/>
              </a:ext>
            </a:extLst>
          </p:cNvPr>
          <p:cNvSpPr/>
          <p:nvPr/>
        </p:nvSpPr>
        <p:spPr>
          <a:xfrm>
            <a:off x="934055" y="3972103"/>
            <a:ext cx="10080000" cy="1080000"/>
          </a:xfrm>
          <a:prstGeom prst="ellipse">
            <a:avLst/>
          </a:prstGeom>
          <a:solidFill>
            <a:srgbClr val="FFD85B"/>
          </a:solidFill>
          <a:ln w="28575">
            <a:solidFill>
              <a:srgbClr val="FFD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Amt / Departement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Auswertung Stellungnahmen </a:t>
            </a:r>
            <a:r>
              <a:rPr lang="de-CH" dirty="0">
                <a:solidFill>
                  <a:schemeClr val="tx1"/>
                </a:solidFill>
                <a:sym typeface="Wingdings" panose="05000000000000000000" pitchFamily="2" charset="2"/>
              </a:rPr>
              <a:t></a:t>
            </a:r>
            <a:r>
              <a:rPr lang="de-CH" dirty="0">
                <a:solidFill>
                  <a:schemeClr val="tx1"/>
                </a:solidFill>
              </a:rPr>
              <a:t> Anpassungen im Gesetz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Erarbeitung Botschaft an die Regierung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4E24B8F-C02C-420C-63E9-8B9E6D3B4E3A}"/>
              </a:ext>
            </a:extLst>
          </p:cNvPr>
          <p:cNvSpPr/>
          <p:nvPr/>
        </p:nvSpPr>
        <p:spPr>
          <a:xfrm>
            <a:off x="923254" y="5432207"/>
            <a:ext cx="10080000" cy="90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Erlässt die Botschaft an den Grossen Rat.</a:t>
            </a: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D7A98F78-3DA5-4B5E-A353-30B8974E3380}"/>
              </a:ext>
            </a:extLst>
          </p:cNvPr>
          <p:cNvSpPr/>
          <p:nvPr/>
        </p:nvSpPr>
        <p:spPr>
          <a:xfrm>
            <a:off x="5815584" y="2192744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C592C785-9534-4706-AEEE-6BEA58E076E9}"/>
              </a:ext>
            </a:extLst>
          </p:cNvPr>
          <p:cNvSpPr/>
          <p:nvPr/>
        </p:nvSpPr>
        <p:spPr>
          <a:xfrm>
            <a:off x="5815584" y="3622423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154D155C-07DD-4ED9-B9D4-72BBF4F0AB2B}"/>
              </a:ext>
            </a:extLst>
          </p:cNvPr>
          <p:cNvSpPr/>
          <p:nvPr/>
        </p:nvSpPr>
        <p:spPr>
          <a:xfrm>
            <a:off x="5815584" y="5087966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902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6385656E-5875-4ADC-AA75-60B21E87F3FE}"/>
              </a:ext>
            </a:extLst>
          </p:cNvPr>
          <p:cNvSpPr txBox="1">
            <a:spLocks/>
          </p:cNvSpPr>
          <p:nvPr/>
        </p:nvSpPr>
        <p:spPr>
          <a:xfrm>
            <a:off x="671146" y="685990"/>
            <a:ext cx="11031416" cy="57675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de-CH" sz="4400" b="1" dirty="0"/>
              <a:t>Kommission für Bildung und Kultur KBK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b="1" dirty="0"/>
              <a:t>Mitglieder seit August 2022</a:t>
            </a:r>
            <a:endParaRPr lang="de-CH" sz="1800" dirty="0"/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Favre Accola Valérie, SVP, </a:t>
            </a:r>
            <a:r>
              <a:rPr lang="de-CH" sz="1800" b="1" dirty="0"/>
              <a:t>Präsidentin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Widmer </a:t>
            </a:r>
            <a:r>
              <a:rPr lang="de-CH" sz="1800" dirty="0" err="1"/>
              <a:t>Ursin</a:t>
            </a:r>
            <a:r>
              <a:rPr lang="de-CH" sz="1800" dirty="0"/>
              <a:t>, Mitte, </a:t>
            </a:r>
            <a:r>
              <a:rPr lang="de-CH" sz="1800" b="1" dirty="0"/>
              <a:t>Vizepräsident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 err="1"/>
              <a:t>Atanes</a:t>
            </a:r>
            <a:r>
              <a:rPr lang="de-CH" sz="1800" dirty="0"/>
              <a:t> Manuel, SP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 err="1"/>
              <a:t>Censi</a:t>
            </a:r>
            <a:r>
              <a:rPr lang="de-CH" sz="1800" dirty="0"/>
              <a:t> Samuele, FDP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Dietrich Silvio, SP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Epp René, Mitte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Kasper Christian, FDP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Kuoni Christof, FDP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Lehner Reto, SVP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Menghini-Inauen Gabriela, SVP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Tanner Martin, Mitte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r>
              <a:rPr lang="de-CH" sz="1800" dirty="0"/>
              <a:t>nach zwei Jahren wechselt normalerweise das Präsidium innerhalb der Partei</a:t>
            </a:r>
          </a:p>
          <a:p>
            <a:pPr marL="0" indent="0" algn="ctr">
              <a:spcBef>
                <a:spcPts val="600"/>
              </a:spcBef>
              <a:buFont typeface="Avenir Next LT Pro" panose="020B0504020202020204" pitchFamily="34" charset="0"/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04530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>
            <a:extLst>
              <a:ext uri="{FF2B5EF4-FFF2-40B4-BE49-F238E27FC236}">
                <a16:creationId xmlns:a16="http://schemas.microsoft.com/office/drawing/2014/main" id="{15D4DC8E-36DB-60B0-0B21-4F6BED69A1C2}"/>
              </a:ext>
            </a:extLst>
          </p:cNvPr>
          <p:cNvSpPr/>
          <p:nvPr/>
        </p:nvSpPr>
        <p:spPr>
          <a:xfrm>
            <a:off x="1056000" y="918774"/>
            <a:ext cx="10080000" cy="1440000"/>
          </a:xfrm>
          <a:prstGeom prst="ellipse">
            <a:avLst/>
          </a:prstGeom>
          <a:solidFill>
            <a:srgbClr val="A8EACF"/>
          </a:solidFill>
          <a:ln w="28575">
            <a:solidFill>
              <a:srgbClr val="A8E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Kommission für Bildung und Kultur KBK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Bereitet das Geschäft für die Grossratsdebatte vor.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Sie erstellt dabei Änderungsanträge.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4E24B8F-C02C-420C-63E9-8B9E6D3B4E3A}"/>
              </a:ext>
            </a:extLst>
          </p:cNvPr>
          <p:cNvSpPr/>
          <p:nvPr/>
        </p:nvSpPr>
        <p:spPr>
          <a:xfrm>
            <a:off x="982435" y="2798358"/>
            <a:ext cx="10080000" cy="14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Regierung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Bespricht Änderungsvorschläge der KBK, schliesst sich an 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oder bleibt beim eigenen Vorschlag.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DECF550-0A58-4FE4-9D84-3A84DCD5E359}"/>
              </a:ext>
            </a:extLst>
          </p:cNvPr>
          <p:cNvSpPr/>
          <p:nvPr/>
        </p:nvSpPr>
        <p:spPr>
          <a:xfrm>
            <a:off x="982435" y="4673318"/>
            <a:ext cx="10080000" cy="1440000"/>
          </a:xfrm>
          <a:prstGeom prst="ellipse">
            <a:avLst/>
          </a:prstGeom>
          <a:solidFill>
            <a:srgbClr val="CDF9CB"/>
          </a:solidFill>
          <a:ln w="28575">
            <a:solidFill>
              <a:srgbClr val="CDF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Fraktionen (Parteien) </a:t>
            </a:r>
            <a:br>
              <a:rPr lang="de-CH" b="1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Besprechen die Anträge und beschliessen ihr </a:t>
            </a:r>
          </a:p>
          <a:p>
            <a:pPr algn="ctr"/>
            <a:r>
              <a:rPr lang="de-CH" dirty="0">
                <a:solidFill>
                  <a:schemeClr val="tx1"/>
                </a:solidFill>
              </a:rPr>
              <a:t>Abstimmungsverhalten.</a:t>
            </a:r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49495337-D8DD-471D-88DC-34715729A25A}"/>
              </a:ext>
            </a:extLst>
          </p:cNvPr>
          <p:cNvSpPr/>
          <p:nvPr/>
        </p:nvSpPr>
        <p:spPr>
          <a:xfrm>
            <a:off x="5876544" y="2416626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65BD99B9-04A3-4402-943C-9F520F65285D}"/>
              </a:ext>
            </a:extLst>
          </p:cNvPr>
          <p:cNvSpPr/>
          <p:nvPr/>
        </p:nvSpPr>
        <p:spPr>
          <a:xfrm>
            <a:off x="5876544" y="4296210"/>
            <a:ext cx="438912" cy="319255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39848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782</Words>
  <Application>Microsoft Office PowerPoint</Application>
  <PresentationFormat>Breitbild</PresentationFormat>
  <Paragraphs>116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5" baseType="lpstr">
      <vt:lpstr>Arial</vt:lpstr>
      <vt:lpstr>Avenir Next LT Pro</vt:lpstr>
      <vt:lpstr>AvenirNext LT Pro Medium</vt:lpstr>
      <vt:lpstr>Cambria</vt:lpstr>
      <vt:lpstr>Posterama</vt:lpstr>
      <vt:lpstr>Segoe UI Semilight</vt:lpstr>
      <vt:lpstr>Times New Roman</vt:lpstr>
      <vt:lpstr>Verdana</vt:lpstr>
      <vt:lpstr>Wingdings</vt:lpstr>
      <vt:lpstr>ExploreVTI</vt:lpstr>
      <vt:lpstr>Primar «ZOOM» zMittag </vt:lpstr>
      <vt:lpstr>«Teilrevision Schulgesetz – wie bitte?»</vt:lpstr>
      <vt:lpstr>Ziele</vt:lpstr>
      <vt:lpstr>Gesetzesrevisionen</vt:lpstr>
      <vt:lpstr>Unsere 6 Forderungen</vt:lpstr>
      <vt:lpstr>PowerPoint-Präsentation</vt:lpstr>
      <vt:lpstr>  Ablauf der aktuellen Gesetzesrevision</vt:lpstr>
      <vt:lpstr>PowerPoint-Präsentation</vt:lpstr>
      <vt:lpstr>PowerPoint-Präsentation</vt:lpstr>
      <vt:lpstr>PowerPoint-Präsentation</vt:lpstr>
      <vt:lpstr>  Dein Hebel – deine Unterstützung</vt:lpstr>
      <vt:lpstr>PowerPoint-Präsentation</vt:lpstr>
      <vt:lpstr>PowerPoint-Präsentation</vt:lpstr>
      <vt:lpstr>Es braucht uns alle!  Hilf mit und mobilisiere!</vt:lpstr>
      <vt:lpstr>Herzlichen Dank  grazia fitg – grazie mille!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 Weiterbildung Fraktionskommissionen LEGR</dc:title>
  <dc:creator>Schwärzel Jöri</dc:creator>
  <cp:lastModifiedBy>van Kleef Martijn</cp:lastModifiedBy>
  <cp:revision>114</cp:revision>
  <cp:lastPrinted>2022-11-08T20:39:44Z</cp:lastPrinted>
  <dcterms:created xsi:type="dcterms:W3CDTF">2022-10-24T16:46:42Z</dcterms:created>
  <dcterms:modified xsi:type="dcterms:W3CDTF">2023-05-16T04:56:24Z</dcterms:modified>
</cp:coreProperties>
</file>